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Canva Sans Bold" charset="1" panose="020B0803030501040103"/>
      <p:regular r:id="rId19"/>
    </p:embeddedFont>
    <p:embeddedFont>
      <p:font typeface="Anton" charset="1" panose="00000500000000000000"/>
      <p:regular r:id="rId20"/>
    </p:embeddedFont>
    <p:embeddedFont>
      <p:font typeface="Poppins" charset="1" panose="00000500000000000000"/>
      <p:regular r:id="rId21"/>
    </p:embeddedFont>
    <p:embeddedFont>
      <p:font typeface="Poppins Bold" charset="1" panose="00000800000000000000"/>
      <p:regular r:id="rId22"/>
    </p:embeddedFont>
    <p:embeddedFont>
      <p:font typeface="Open Sans" charset="1" panose="020B06060305040202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gif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gif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https://github.com/Cheeshiiree/Trabalho1_AEDII_Ordenacao_2025007883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gif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gif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gif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2.jpeg" Type="http://schemas.openxmlformats.org/officeDocument/2006/relationships/image"/><Relationship Id="rId7" Target="../media/VAGmH_KCrhg.mp4" Type="http://schemas.openxmlformats.org/officeDocument/2006/relationships/video"/><Relationship Id="rId8" Target="../media/VAGmH_KCrhg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165946">
            <a:off x="8558360" y="507114"/>
            <a:ext cx="9272857" cy="9092355"/>
            <a:chOff x="0" y="0"/>
            <a:chExt cx="812800" cy="7969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96978"/>
            </a:xfrm>
            <a:custGeom>
              <a:avLst/>
              <a:gdLst/>
              <a:ahLst/>
              <a:cxnLst/>
              <a:rect r="r" b="b" t="t" l="l"/>
              <a:pathLst>
                <a:path h="796978" w="812800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5540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694109">
            <a:off x="9125957" y="1124174"/>
            <a:ext cx="8014237" cy="7858235"/>
            <a:chOff x="0" y="0"/>
            <a:chExt cx="812800" cy="7969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796978"/>
            </a:xfrm>
            <a:custGeom>
              <a:avLst/>
              <a:gdLst/>
              <a:ahLst/>
              <a:cxnLst/>
              <a:rect r="r" b="b" t="t" l="l"/>
              <a:pathLst>
                <a:path h="796978" w="812800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C6BF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10861334" y="4598030"/>
            <a:ext cx="15304372" cy="15304372"/>
          </a:xfrm>
          <a:custGeom>
            <a:avLst/>
            <a:gdLst/>
            <a:ahLst/>
            <a:cxnLst/>
            <a:rect r="r" b="b" t="t" l="l"/>
            <a:pathLst>
              <a:path h="15304372" w="15304372">
                <a:moveTo>
                  <a:pt x="0" y="0"/>
                </a:moveTo>
                <a:lnTo>
                  <a:pt x="15304372" y="0"/>
                </a:lnTo>
                <a:lnTo>
                  <a:pt x="15304372" y="15304372"/>
                </a:lnTo>
                <a:lnTo>
                  <a:pt x="0" y="15304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0527156" y="742462"/>
            <a:ext cx="3958208" cy="189994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2812316" y="7644598"/>
            <a:ext cx="3958208" cy="189994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-1911889" y="5417287"/>
            <a:ext cx="9629812" cy="1818800"/>
            <a:chOff x="0" y="0"/>
            <a:chExt cx="2109677" cy="39845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09677" cy="398459"/>
            </a:xfrm>
            <a:custGeom>
              <a:avLst/>
              <a:gdLst/>
              <a:ahLst/>
              <a:cxnLst/>
              <a:rect r="r" b="b" t="t" l="l"/>
              <a:pathLst>
                <a:path h="398459" w="2109677">
                  <a:moveTo>
                    <a:pt x="0" y="0"/>
                  </a:moveTo>
                  <a:lnTo>
                    <a:pt x="2109677" y="0"/>
                  </a:lnTo>
                  <a:lnTo>
                    <a:pt x="2109677" y="398459"/>
                  </a:lnTo>
                  <a:lnTo>
                    <a:pt x="0" y="398459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109677" cy="436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215357" y="8337427"/>
            <a:ext cx="6502566" cy="766527"/>
            <a:chOff x="0" y="0"/>
            <a:chExt cx="1712610" cy="20188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712610" cy="201884"/>
            </a:xfrm>
            <a:custGeom>
              <a:avLst/>
              <a:gdLst/>
              <a:ahLst/>
              <a:cxnLst/>
              <a:rect r="r" b="b" t="t" l="l"/>
              <a:pathLst>
                <a:path h="201884" w="1712610">
                  <a:moveTo>
                    <a:pt x="19050" y="0"/>
                  </a:moveTo>
                  <a:lnTo>
                    <a:pt x="1693560" y="0"/>
                  </a:lnTo>
                  <a:cubicBezTo>
                    <a:pt x="1704081" y="0"/>
                    <a:pt x="1712610" y="8529"/>
                    <a:pt x="1712610" y="19050"/>
                  </a:cubicBezTo>
                  <a:lnTo>
                    <a:pt x="1712610" y="182834"/>
                  </a:lnTo>
                  <a:cubicBezTo>
                    <a:pt x="1712610" y="187886"/>
                    <a:pt x="1710603" y="192732"/>
                    <a:pt x="1707030" y="196304"/>
                  </a:cubicBezTo>
                  <a:cubicBezTo>
                    <a:pt x="1703458" y="199877"/>
                    <a:pt x="1698613" y="201884"/>
                    <a:pt x="1693560" y="201884"/>
                  </a:cubicBezTo>
                  <a:lnTo>
                    <a:pt x="19050" y="201884"/>
                  </a:lnTo>
                  <a:cubicBezTo>
                    <a:pt x="8529" y="201884"/>
                    <a:pt x="0" y="193355"/>
                    <a:pt x="0" y="182834"/>
                  </a:cubicBezTo>
                  <a:lnTo>
                    <a:pt x="0" y="19050"/>
                  </a:lnTo>
                  <a:cubicBezTo>
                    <a:pt x="0" y="8529"/>
                    <a:pt x="8529" y="0"/>
                    <a:pt x="19050" y="0"/>
                  </a:cubicBezTo>
                  <a:close/>
                </a:path>
              </a:pathLst>
            </a:custGeom>
            <a:solidFill>
              <a:srgbClr val="2600B1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712610" cy="2399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215357" y="1245176"/>
            <a:ext cx="5940916" cy="447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8"/>
              </a:lnSpc>
              <a:spcBef>
                <a:spcPct val="0"/>
              </a:spcBef>
            </a:pPr>
            <a:r>
              <a:rPr lang="en-US" b="true" sz="26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Anna Beatryz Costa - 2025007883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14590" y="3565108"/>
            <a:ext cx="5859013" cy="1965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091"/>
              </a:lnSpc>
              <a:spcBef>
                <a:spcPct val="0"/>
              </a:spcBef>
            </a:pPr>
            <a:r>
              <a:rPr lang="en-US" sz="11494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COUNT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14590" y="5291060"/>
            <a:ext cx="6989220" cy="1965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091"/>
              </a:lnSpc>
              <a:spcBef>
                <a:spcPct val="0"/>
              </a:spcBef>
            </a:pPr>
            <a:r>
              <a:rPr lang="en-US" sz="1149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SORT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97133" y="8375240"/>
            <a:ext cx="6139015" cy="707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8"/>
              </a:lnSpc>
              <a:spcBef>
                <a:spcPct val="0"/>
              </a:spcBef>
            </a:pPr>
            <a:r>
              <a:rPr lang="en-US" b="true" sz="207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Trabalho de Algoritmos e Estrutura de Dados II</a:t>
            </a:r>
          </a:p>
          <a:p>
            <a:pPr algn="l">
              <a:lnSpc>
                <a:spcPts val="2898"/>
              </a:lnSpc>
              <a:spcBef>
                <a:spcPct val="0"/>
              </a:spcBef>
            </a:pPr>
            <a:r>
              <a:rPr lang="en-US" b="true" sz="207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Orientadora: Prof.ª Vanessa Souza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42546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793270" y="1980436"/>
            <a:ext cx="121078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4268488" y="-276452"/>
            <a:ext cx="5077990" cy="507799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72381" y="2497436"/>
            <a:ext cx="5413455" cy="5032450"/>
          </a:xfrm>
          <a:custGeom>
            <a:avLst/>
            <a:gdLst/>
            <a:ahLst/>
            <a:cxnLst/>
            <a:rect r="r" b="b" t="t" l="l"/>
            <a:pathLst>
              <a:path h="5032450" w="5413455">
                <a:moveTo>
                  <a:pt x="0" y="0"/>
                </a:moveTo>
                <a:lnTo>
                  <a:pt x="5413456" y="0"/>
                </a:lnTo>
                <a:lnTo>
                  <a:pt x="5413456" y="5032449"/>
                </a:lnTo>
                <a:lnTo>
                  <a:pt x="0" y="50324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685837" y="2497436"/>
            <a:ext cx="5413455" cy="5032450"/>
          </a:xfrm>
          <a:custGeom>
            <a:avLst/>
            <a:gdLst/>
            <a:ahLst/>
            <a:cxnLst/>
            <a:rect r="r" b="b" t="t" l="l"/>
            <a:pathLst>
              <a:path h="5032450" w="5413455">
                <a:moveTo>
                  <a:pt x="0" y="0"/>
                </a:moveTo>
                <a:lnTo>
                  <a:pt x="5413455" y="0"/>
                </a:lnTo>
                <a:lnTo>
                  <a:pt x="5413455" y="5032449"/>
                </a:lnTo>
                <a:lnTo>
                  <a:pt x="0" y="50324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099292" y="4443785"/>
            <a:ext cx="7042340" cy="3086100"/>
            <a:chOff x="0" y="0"/>
            <a:chExt cx="1854773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54773" cy="812800"/>
            </a:xfrm>
            <a:custGeom>
              <a:avLst/>
              <a:gdLst/>
              <a:ahLst/>
              <a:cxnLst/>
              <a:rect r="r" b="b" t="t" l="l"/>
              <a:pathLst>
                <a:path h="812800" w="1854773">
                  <a:moveTo>
                    <a:pt x="0" y="0"/>
                  </a:moveTo>
                  <a:lnTo>
                    <a:pt x="1854773" y="0"/>
                  </a:lnTo>
                  <a:lnTo>
                    <a:pt x="185477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0F4F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854773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099292" y="2497436"/>
            <a:ext cx="7042340" cy="4885623"/>
          </a:xfrm>
          <a:custGeom>
            <a:avLst/>
            <a:gdLst/>
            <a:ahLst/>
            <a:cxnLst/>
            <a:rect r="r" b="b" t="t" l="l"/>
            <a:pathLst>
              <a:path h="4885623" w="7042340">
                <a:moveTo>
                  <a:pt x="0" y="0"/>
                </a:moveTo>
                <a:lnTo>
                  <a:pt x="7042339" y="0"/>
                </a:lnTo>
                <a:lnTo>
                  <a:pt x="7042339" y="4885623"/>
                </a:lnTo>
                <a:lnTo>
                  <a:pt x="0" y="48856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310818" y="471995"/>
            <a:ext cx="9666363" cy="143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RESULTADOS GERAIS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793011" y="705167"/>
            <a:ext cx="49375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3428BA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18325" y="-3889252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128793" y="3355745"/>
            <a:ext cx="11784860" cy="1298716"/>
            <a:chOff x="0" y="0"/>
            <a:chExt cx="2808955" cy="3095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08955" cy="309553"/>
            </a:xfrm>
            <a:custGeom>
              <a:avLst/>
              <a:gdLst/>
              <a:ahLst/>
              <a:cxnLst/>
              <a:rect r="r" b="b" t="t" l="l"/>
              <a:pathLst>
                <a:path h="309553" w="2808955">
                  <a:moveTo>
                    <a:pt x="0" y="0"/>
                  </a:moveTo>
                  <a:lnTo>
                    <a:pt x="2808955" y="0"/>
                  </a:lnTo>
                  <a:lnTo>
                    <a:pt x="2808955" y="309553"/>
                  </a:lnTo>
                  <a:lnTo>
                    <a:pt x="0" y="309553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08955" cy="347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0742546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2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93180" y="2006087"/>
            <a:ext cx="5239001" cy="5741371"/>
          </a:xfrm>
          <a:custGeom>
            <a:avLst/>
            <a:gdLst/>
            <a:ahLst/>
            <a:cxnLst/>
            <a:rect r="r" b="b" t="t" l="l"/>
            <a:pathLst>
              <a:path h="5741371" w="5239001">
                <a:moveTo>
                  <a:pt x="0" y="0"/>
                </a:moveTo>
                <a:lnTo>
                  <a:pt x="5239001" y="0"/>
                </a:lnTo>
                <a:lnTo>
                  <a:pt x="5239001" y="5741371"/>
                </a:lnTo>
                <a:lnTo>
                  <a:pt x="0" y="57413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337655" y="2091812"/>
            <a:ext cx="6700964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ÁNALISE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70228" y="3390528"/>
            <a:ext cx="6700964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RESULTADOS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70228" y="4901114"/>
            <a:ext cx="9669659" cy="4202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2806" indent="-236403" lvl="1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Aleatório: Counting Sort e Quick Sort rápidos; Insertion muito lento</a:t>
            </a:r>
          </a:p>
          <a:p>
            <a:pPr algn="l">
              <a:lnSpc>
                <a:spcPts val="3065"/>
              </a:lnSpc>
            </a:pPr>
          </a:p>
          <a:p>
            <a:pPr algn="l" marL="472806" indent="-236403" lvl="1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Crescente: Insertion Sort muito eficiente; Quick Sort vai mal (pior caso).</a:t>
            </a:r>
          </a:p>
          <a:p>
            <a:pPr algn="l">
              <a:lnSpc>
                <a:spcPts val="3065"/>
              </a:lnSpc>
            </a:pPr>
          </a:p>
          <a:p>
            <a:pPr algn="l" marL="472806" indent="-236403" lvl="1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Decrescente: Insertion e Quick Sort degradam; Counting Sort constante.</a:t>
            </a:r>
          </a:p>
          <a:p>
            <a:pPr algn="l">
              <a:lnSpc>
                <a:spcPts val="3065"/>
              </a:lnSpc>
            </a:pPr>
          </a:p>
          <a:p>
            <a:pPr algn="l" marL="472806" indent="-236403" lvl="1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Quase ordenado: Insertion melhora, mas ainda perde para os outros.</a:t>
            </a:r>
          </a:p>
          <a:p>
            <a:pPr algn="l">
              <a:lnSpc>
                <a:spcPts val="3065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6793011" y="705167"/>
            <a:ext cx="49375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3428BA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07592" y="3661805"/>
            <a:ext cx="22247141" cy="1298716"/>
            <a:chOff x="0" y="0"/>
            <a:chExt cx="5302669" cy="3095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02669" cy="309553"/>
            </a:xfrm>
            <a:custGeom>
              <a:avLst/>
              <a:gdLst/>
              <a:ahLst/>
              <a:cxnLst/>
              <a:rect r="r" b="b" t="t" l="l"/>
              <a:pathLst>
                <a:path h="309553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309553"/>
                  </a:lnTo>
                  <a:lnTo>
                    <a:pt x="0" y="309553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02669" cy="347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13069" y="3105011"/>
            <a:ext cx="3340717" cy="4338594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204536" y="2474284"/>
            <a:ext cx="6700964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CONSIDERAÇÕES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37109" y="3773000"/>
            <a:ext cx="6700964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FINAIS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72771" y="5258115"/>
            <a:ext cx="8607323" cy="3440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2806" indent="-236403" lvl="1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Complexidade teórica foi confirmada na prática.</a:t>
            </a:r>
          </a:p>
          <a:p>
            <a:pPr algn="l">
              <a:lnSpc>
                <a:spcPts val="3065"/>
              </a:lnSpc>
            </a:pPr>
          </a:p>
          <a:p>
            <a:pPr algn="l" marL="472806" indent="-236403" lvl="1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Counting Sort se destaca quando as condições ideais são atendidas (valores pequenos, inteiros).</a:t>
            </a:r>
          </a:p>
          <a:p>
            <a:pPr algn="l">
              <a:lnSpc>
                <a:spcPts val="3065"/>
              </a:lnSpc>
            </a:pPr>
          </a:p>
          <a:p>
            <a:pPr algn="l" marL="472806" indent="-236403" lvl="1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Quick Sort: bom na média, mas sensível à escolha do pivô.</a:t>
            </a:r>
          </a:p>
          <a:p>
            <a:pPr algn="l">
              <a:lnSpc>
                <a:spcPts val="3065"/>
              </a:lnSpc>
            </a:pPr>
          </a:p>
          <a:p>
            <a:pPr algn="l" marL="472806" indent="-236403" lvl="1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Insertion Sort: útil apenas em casos muito específicos</a:t>
            </a:r>
          </a:p>
          <a:p>
            <a:pPr algn="l">
              <a:lnSpc>
                <a:spcPts val="3065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6793011" y="705167"/>
            <a:ext cx="49375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3428BA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42546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79570" y="5269548"/>
            <a:ext cx="22247141" cy="3988752"/>
            <a:chOff x="0" y="0"/>
            <a:chExt cx="5302669" cy="9507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02669" cy="950730"/>
            </a:xfrm>
            <a:custGeom>
              <a:avLst/>
              <a:gdLst/>
              <a:ahLst/>
              <a:cxnLst/>
              <a:rect r="r" b="b" t="t" l="l"/>
              <a:pathLst>
                <a:path h="950730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950730"/>
                  </a:lnTo>
                  <a:lnTo>
                    <a:pt x="0" y="950730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302669" cy="9888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33017" y="2427284"/>
            <a:ext cx="5077990" cy="507799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138572" y="1605667"/>
            <a:ext cx="2147544" cy="214754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415821" y="8248224"/>
            <a:ext cx="452954" cy="452954"/>
          </a:xfrm>
          <a:custGeom>
            <a:avLst/>
            <a:gdLst/>
            <a:ahLst/>
            <a:cxnLst/>
            <a:rect r="r" b="b" t="t" l="l"/>
            <a:pathLst>
              <a:path h="452954" w="452954">
                <a:moveTo>
                  <a:pt x="0" y="0"/>
                </a:moveTo>
                <a:lnTo>
                  <a:pt x="452955" y="0"/>
                </a:lnTo>
                <a:lnTo>
                  <a:pt x="452955" y="452954"/>
                </a:lnTo>
                <a:lnTo>
                  <a:pt x="0" y="4529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376129" y="2360372"/>
            <a:ext cx="10144561" cy="2863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29"/>
              </a:lnSpc>
              <a:spcBef>
                <a:spcPct val="0"/>
              </a:spcBef>
            </a:pPr>
            <a:r>
              <a:rPr lang="en-US" sz="16806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OBRIGADA!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8332878"/>
            <a:ext cx="10694858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GitHub: </a:t>
            </a:r>
            <a:r>
              <a:rPr lang="en-US" sz="2000" u="sng">
                <a:solidFill>
                  <a:srgbClr val="9FCDFF"/>
                </a:solidFill>
                <a:latin typeface="Poppins"/>
                <a:ea typeface="Poppins"/>
                <a:cs typeface="Poppins"/>
                <a:sym typeface="Poppins"/>
                <a:hlinkClick r:id="rId6" tooltip="https://github.com/Cheeshiiree/Trabalho1_AEDII_Ordenacao_2025007883"/>
              </a:rPr>
              <a:t>https://github.com/Cheeshiiree/Trabalho1_AEDII_Ordenacao_2025007883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128793" y="5724799"/>
            <a:ext cx="5760754" cy="1780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90"/>
              </a:lnSpc>
            </a:pPr>
            <a:r>
              <a:rPr lang="en-US" sz="1251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DÚVIDAS?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4864" y="4847745"/>
            <a:ext cx="2947693" cy="4114800"/>
          </a:xfrm>
          <a:custGeom>
            <a:avLst/>
            <a:gdLst/>
            <a:ahLst/>
            <a:cxnLst/>
            <a:rect r="r" b="b" t="t" l="l"/>
            <a:pathLst>
              <a:path h="4114800" w="2947693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355315" y="4303831"/>
            <a:ext cx="1098588" cy="1381871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flipV="true">
            <a:off x="7955188" y="3958094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4470356" y="2100618"/>
            <a:ext cx="9347289" cy="143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INTRODUÇÃO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39470" y="5076825"/>
            <a:ext cx="7718826" cy="4202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5"/>
              </a:lnSpc>
              <a:spcBef>
                <a:spcPct val="0"/>
              </a:spcBef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Durante as aulas vimos que desempenho dos algoritmos de ordenação pode variar muito dependendo do tamanho e da ordem inicial dos dados. Este trabalho, desenvolvido individualmente para a disciplina de Algoritmos e Estrutura de Dados II, tem como objetivo fazer a análise comparativa do tempo de execução dos algoritmos </a:t>
            </a:r>
            <a:r>
              <a:rPr lang="en-US" b="true" sz="2189">
                <a:solidFill>
                  <a:srgbClr val="2600B1"/>
                </a:solidFill>
                <a:latin typeface="Poppins Bold"/>
                <a:ea typeface="Poppins Bold"/>
                <a:cs typeface="Poppins Bold"/>
                <a:sym typeface="Poppins Bold"/>
              </a:rPr>
              <a:t>Insertion Sort, Quick Sort e Counting Sort</a:t>
            </a: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em linguagem C, avaliando seu comportamento em diferentes cenários de entrada para entendermos melhor suas eficiências na prática.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673897" y="2244875"/>
            <a:ext cx="2947693" cy="4114800"/>
          </a:xfrm>
          <a:custGeom>
            <a:avLst/>
            <a:gdLst/>
            <a:ahLst/>
            <a:cxnLst/>
            <a:rect r="r" b="b" t="t" l="l"/>
            <a:pathLst>
              <a:path h="4114800" w="2947693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5685338" y="5391660"/>
            <a:ext cx="1203221" cy="1513485"/>
          </a:xfrm>
          <a:prstGeom prst="rect">
            <a:avLst/>
          </a:prstGeom>
        </p:spPr>
      </p:pic>
      <p:sp>
        <p:nvSpPr>
          <p:cNvPr name="Freeform 10" id="10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916419" y="705167"/>
            <a:ext cx="24693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3428BA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68364" y="5076825"/>
            <a:ext cx="10827637" cy="1694677"/>
            <a:chOff x="0" y="0"/>
            <a:chExt cx="2580798" cy="40393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80798" cy="403931"/>
            </a:xfrm>
            <a:custGeom>
              <a:avLst/>
              <a:gdLst/>
              <a:ahLst/>
              <a:cxnLst/>
              <a:rect r="r" b="b" t="t" l="l"/>
              <a:pathLst>
                <a:path h="403931" w="2580798">
                  <a:moveTo>
                    <a:pt x="0" y="0"/>
                  </a:moveTo>
                  <a:lnTo>
                    <a:pt x="2580798" y="0"/>
                  </a:lnTo>
                  <a:lnTo>
                    <a:pt x="2580798" y="403931"/>
                  </a:lnTo>
                  <a:lnTo>
                    <a:pt x="0" y="403931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80798" cy="4420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8750" y="3590670"/>
            <a:ext cx="8780522" cy="3336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880"/>
              </a:lnSpc>
            </a:pPr>
            <a:r>
              <a:rPr lang="en-US" sz="12752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METODO</a:t>
            </a:r>
          </a:p>
          <a:p>
            <a:pPr algn="r">
              <a:lnSpc>
                <a:spcPts val="12880"/>
              </a:lnSpc>
            </a:pPr>
            <a:r>
              <a:rPr lang="en-US" sz="12752">
                <a:solidFill>
                  <a:srgbClr val="EBF5FE"/>
                </a:solidFill>
                <a:latin typeface="Anton"/>
                <a:ea typeface="Anton"/>
                <a:cs typeface="Anton"/>
                <a:sym typeface="Anton"/>
              </a:rPr>
              <a:t>LOGIA</a:t>
            </a:r>
            <a:r>
              <a:rPr lang="en-US" sz="12752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3017931" y="7703019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710437" y="3295395"/>
            <a:ext cx="7548863" cy="4202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5"/>
              </a:lnSpc>
            </a:pPr>
            <a:r>
              <a:rPr lang="en-US" sz="218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ETAPAS DESENVOLVIDAS</a:t>
            </a:r>
          </a:p>
          <a:p>
            <a:pPr algn="l" marL="472806" indent="-236403" lvl="1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Estudo teórico dos a</a:t>
            </a: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lgoritmos de ordenação.</a:t>
            </a:r>
          </a:p>
          <a:p>
            <a:pPr algn="l" marL="472806" indent="-236403" lvl="1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Implementação em C dos</a:t>
            </a: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algoritmos: </a:t>
            </a:r>
          </a:p>
          <a:p>
            <a:pPr algn="l" marL="945613" indent="-315204" lvl="2">
              <a:lnSpc>
                <a:spcPts val="3065"/>
              </a:lnSpc>
              <a:buFont typeface="Arial"/>
              <a:buChar char="⚬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Insertion Sort;</a:t>
            </a:r>
          </a:p>
          <a:p>
            <a:pPr algn="l" marL="945613" indent="-315204" lvl="2">
              <a:lnSpc>
                <a:spcPts val="3065"/>
              </a:lnSpc>
              <a:buFont typeface="Arial"/>
              <a:buChar char="⚬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Quick Sort;</a:t>
            </a:r>
          </a:p>
          <a:p>
            <a:pPr algn="l" marL="945613" indent="-315204" lvl="2">
              <a:lnSpc>
                <a:spcPts val="3065"/>
              </a:lnSpc>
              <a:buFont typeface="Arial"/>
              <a:buChar char="⚬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Counting Sort.</a:t>
            </a:r>
          </a:p>
          <a:p>
            <a:pPr algn="l" marL="472806" indent="-236403" lvl="1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Desenvolvimento de sistema de testes automatizados, com geração de dados e medição de desempenho.</a:t>
            </a:r>
          </a:p>
          <a:p>
            <a:pPr algn="l" marL="472806" indent="-236403" lvl="1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Análise empírica dos resultados, com organização em gráficos e tabelas.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3959857" y="1373844"/>
            <a:ext cx="3958208" cy="189994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5938961" y="8731663"/>
            <a:ext cx="3240285" cy="1555337"/>
          </a:xfrm>
          <a:prstGeom prst="rect">
            <a:avLst/>
          </a:prstGeom>
        </p:spPr>
      </p:pic>
      <p:sp>
        <p:nvSpPr>
          <p:cNvPr name="Freeform 14" id="14"/>
          <p:cNvSpPr/>
          <p:nvPr/>
        </p:nvSpPr>
        <p:spPr>
          <a:xfrm flipH="false" flipV="false" rot="0">
            <a:off x="2824553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5" y="0"/>
                </a:lnTo>
                <a:lnTo>
                  <a:pt x="438825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6916419" y="705167"/>
            <a:ext cx="24693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3428BA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07592" y="3661805"/>
            <a:ext cx="22247141" cy="1298716"/>
            <a:chOff x="0" y="0"/>
            <a:chExt cx="5302669" cy="3095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02669" cy="309553"/>
            </a:xfrm>
            <a:custGeom>
              <a:avLst/>
              <a:gdLst/>
              <a:ahLst/>
              <a:cxnLst/>
              <a:rect r="r" b="b" t="t" l="l"/>
              <a:pathLst>
                <a:path h="309553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309553"/>
                  </a:lnTo>
                  <a:lnTo>
                    <a:pt x="0" y="309553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02669" cy="347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13069" y="1938953"/>
            <a:ext cx="4712027" cy="6119516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054361" y="2448814"/>
            <a:ext cx="6700964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O QUE É O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86934" y="3747530"/>
            <a:ext cx="6700964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COUNTING SORT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94738" y="4944787"/>
            <a:ext cx="6793161" cy="4202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2806" indent="-236403" lvl="1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Algoritmo de ordenação não baseado em comparação</a:t>
            </a:r>
          </a:p>
          <a:p>
            <a:pPr algn="l">
              <a:lnSpc>
                <a:spcPts val="3065"/>
              </a:lnSpc>
            </a:pPr>
          </a:p>
          <a:p>
            <a:pPr algn="l" marL="472806" indent="-236403" lvl="1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Ideal para valores inteiros em intervalo conhecido</a:t>
            </a:r>
          </a:p>
          <a:p>
            <a:pPr algn="l">
              <a:lnSpc>
                <a:spcPts val="3065"/>
              </a:lnSpc>
            </a:pPr>
          </a:p>
          <a:p>
            <a:pPr algn="l" marL="472806" indent="-236403" lvl="1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Complexidade:</a:t>
            </a:r>
          </a:p>
          <a:p>
            <a:pPr algn="l" marL="945613" indent="-315204" lvl="2">
              <a:lnSpc>
                <a:spcPts val="3065"/>
              </a:lnSpc>
              <a:buFont typeface="Arial"/>
              <a:buChar char="⚬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Tempo: O(n + k)</a:t>
            </a:r>
          </a:p>
          <a:p>
            <a:pPr algn="l" marL="945613" indent="-315204" lvl="2">
              <a:lnSpc>
                <a:spcPts val="3065"/>
              </a:lnSpc>
              <a:buFont typeface="Arial"/>
              <a:buChar char="⚬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Espaço: O(n + k)</a:t>
            </a:r>
          </a:p>
          <a:p>
            <a:pPr algn="l" marL="472806" indent="-236403" lvl="1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Estável</a:t>
            </a:r>
          </a:p>
          <a:p>
            <a:pPr algn="l">
              <a:lnSpc>
                <a:spcPts val="3065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6916419" y="705167"/>
            <a:ext cx="24693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3428BA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98347" y="4293879"/>
            <a:ext cx="22247141" cy="3988752"/>
            <a:chOff x="0" y="0"/>
            <a:chExt cx="5302669" cy="9507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02669" cy="950730"/>
            </a:xfrm>
            <a:custGeom>
              <a:avLst/>
              <a:gdLst/>
              <a:ahLst/>
              <a:cxnLst/>
              <a:rect r="r" b="b" t="t" l="l"/>
              <a:pathLst>
                <a:path h="950730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950730"/>
                  </a:lnTo>
                  <a:lnTo>
                    <a:pt x="0" y="950730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02669" cy="9888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7955188" y="3958094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1800" y="4439543"/>
            <a:ext cx="6022326" cy="3656412"/>
          </a:xfrm>
          <a:custGeom>
            <a:avLst/>
            <a:gdLst/>
            <a:ahLst/>
            <a:cxnLst/>
            <a:rect r="r" b="b" t="t" l="l"/>
            <a:pathLst>
              <a:path h="3656412" w="6022326">
                <a:moveTo>
                  <a:pt x="0" y="0"/>
                </a:moveTo>
                <a:lnTo>
                  <a:pt x="6022327" y="0"/>
                </a:lnTo>
                <a:lnTo>
                  <a:pt x="6022327" y="3656413"/>
                </a:lnTo>
                <a:lnTo>
                  <a:pt x="0" y="36564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919090" y="4326966"/>
            <a:ext cx="7056973" cy="3922577"/>
          </a:xfrm>
          <a:custGeom>
            <a:avLst/>
            <a:gdLst/>
            <a:ahLst/>
            <a:cxnLst/>
            <a:rect r="r" b="b" t="t" l="l"/>
            <a:pathLst>
              <a:path h="3922577" w="7056973">
                <a:moveTo>
                  <a:pt x="0" y="0"/>
                </a:moveTo>
                <a:lnTo>
                  <a:pt x="7056973" y="0"/>
                </a:lnTo>
                <a:lnTo>
                  <a:pt x="7056973" y="3922577"/>
                </a:lnTo>
                <a:lnTo>
                  <a:pt x="0" y="39225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542551" y="4839241"/>
            <a:ext cx="4376539" cy="2297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5"/>
              </a:lnSpc>
            </a:pPr>
            <a:r>
              <a:rPr lang="en-US" sz="21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Etapas:                                        </a:t>
            </a:r>
          </a:p>
          <a:p>
            <a:pPr algn="l">
              <a:lnSpc>
                <a:spcPts val="3065"/>
              </a:lnSpc>
            </a:pPr>
          </a:p>
          <a:p>
            <a:pPr algn="l">
              <a:lnSpc>
                <a:spcPts val="3065"/>
              </a:lnSpc>
            </a:pPr>
            <a:r>
              <a:rPr lang="en-US" sz="21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1. Contagem de frequência   </a:t>
            </a:r>
          </a:p>
          <a:p>
            <a:pPr algn="l">
              <a:lnSpc>
                <a:spcPts val="3065"/>
              </a:lnSpc>
            </a:pPr>
            <a:r>
              <a:rPr lang="en-US" sz="21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2.</a:t>
            </a:r>
            <a:r>
              <a:rPr lang="en-US" sz="21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Soma acumulada                </a:t>
            </a:r>
          </a:p>
          <a:p>
            <a:pPr algn="l">
              <a:lnSpc>
                <a:spcPts val="3065"/>
              </a:lnSpc>
            </a:pPr>
            <a:r>
              <a:rPr lang="en-US" sz="21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3.</a:t>
            </a:r>
            <a:r>
              <a:rPr lang="en-US" sz="21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Distribuição dos elementos</a:t>
            </a:r>
          </a:p>
          <a:p>
            <a:pPr algn="ctr">
              <a:lnSpc>
                <a:spcPts val="3065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4310818" y="2100618"/>
            <a:ext cx="9666363" cy="143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FUNCIONAMENTO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916419" y="705167"/>
            <a:ext cx="24693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3428BA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98347" y="3148113"/>
            <a:ext cx="22247141" cy="5890774"/>
            <a:chOff x="0" y="0"/>
            <a:chExt cx="5302669" cy="14040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02669" cy="1404083"/>
            </a:xfrm>
            <a:custGeom>
              <a:avLst/>
              <a:gdLst/>
              <a:ahLst/>
              <a:cxnLst/>
              <a:rect r="r" b="b" t="t" l="l"/>
              <a:pathLst>
                <a:path h="1404083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1404083"/>
                  </a:lnTo>
                  <a:lnTo>
                    <a:pt x="0" y="1404083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02669" cy="14421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7955188" y="2724250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>
                  <p14:trim st="0.0000" end="6967.0000"/>
                </p14:media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5354349" y="3251262"/>
            <a:ext cx="7579302" cy="5684477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4310818" y="866775"/>
            <a:ext cx="9666363" cy="143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FUNCIONAMENTO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916419" y="705167"/>
            <a:ext cx="24693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3428BA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956629" y="-584451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90977" y="2578865"/>
            <a:ext cx="10827637" cy="1855220"/>
            <a:chOff x="0" y="0"/>
            <a:chExt cx="2580798" cy="4421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80798" cy="442197"/>
            </a:xfrm>
            <a:custGeom>
              <a:avLst/>
              <a:gdLst/>
              <a:ahLst/>
              <a:cxnLst/>
              <a:rect r="r" b="b" t="t" l="l"/>
              <a:pathLst>
                <a:path h="442197" w="2580798">
                  <a:moveTo>
                    <a:pt x="0" y="0"/>
                  </a:moveTo>
                  <a:lnTo>
                    <a:pt x="2580798" y="0"/>
                  </a:lnTo>
                  <a:lnTo>
                    <a:pt x="2580798" y="442197"/>
                  </a:lnTo>
                  <a:lnTo>
                    <a:pt x="0" y="442197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80798" cy="480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1552133" y="456536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741896" y="8819474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713879" y="4622766"/>
            <a:ext cx="11917736" cy="4837544"/>
          </a:xfrm>
          <a:custGeom>
            <a:avLst/>
            <a:gdLst/>
            <a:ahLst/>
            <a:cxnLst/>
            <a:rect r="r" b="b" t="t" l="l"/>
            <a:pathLst>
              <a:path h="4837544" w="11917736">
                <a:moveTo>
                  <a:pt x="0" y="0"/>
                </a:moveTo>
                <a:lnTo>
                  <a:pt x="11917736" y="0"/>
                </a:lnTo>
                <a:lnTo>
                  <a:pt x="11917736" y="4837544"/>
                </a:lnTo>
                <a:lnTo>
                  <a:pt x="0" y="48375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19283" y="1065488"/>
            <a:ext cx="4643284" cy="1578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70"/>
              </a:lnSpc>
            </a:pPr>
            <a:r>
              <a:rPr lang="en-US" sz="11752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ÁNALISE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56510" y="2855090"/>
            <a:ext cx="7287490" cy="1578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70"/>
              </a:lnSpc>
            </a:pPr>
            <a:r>
              <a:rPr lang="en-US" sz="11752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BENCHMARK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14671" y="1375034"/>
            <a:ext cx="6254794" cy="3059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2806" indent="-236403" lvl="1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Implementado em C</a:t>
            </a:r>
          </a:p>
          <a:p>
            <a:pPr algn="l" marL="472806" indent="-236403" lvl="1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Geração de vetores:</a:t>
            </a:r>
          </a:p>
          <a:p>
            <a:pPr algn="l" marL="945613" indent="-315204" lvl="2">
              <a:lnSpc>
                <a:spcPts val="3065"/>
              </a:lnSpc>
              <a:buFont typeface="Arial"/>
              <a:buChar char="⚬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Aleatórios, Crescentes, Decrescentes, Quase ordenados (10%)</a:t>
            </a:r>
          </a:p>
          <a:p>
            <a:pPr algn="l" marL="472806" indent="-236403" lvl="1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Tamanhos testados: de 100 até 32.400 elementos</a:t>
            </a:r>
          </a:p>
          <a:p>
            <a:pPr algn="l" marL="472806" indent="-236403" lvl="1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Métrica: tempo médio de execução</a:t>
            </a:r>
          </a:p>
          <a:p>
            <a:pPr algn="l">
              <a:lnSpc>
                <a:spcPts val="3065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6916419" y="705167"/>
            <a:ext cx="24693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3428BA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42546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793270" y="1980436"/>
            <a:ext cx="121078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4268488" y="-276452"/>
            <a:ext cx="5077990" cy="507799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20417" y="2722593"/>
            <a:ext cx="9023583" cy="6316508"/>
          </a:xfrm>
          <a:custGeom>
            <a:avLst/>
            <a:gdLst/>
            <a:ahLst/>
            <a:cxnLst/>
            <a:rect r="r" b="b" t="t" l="l"/>
            <a:pathLst>
              <a:path h="6316508" w="9023583">
                <a:moveTo>
                  <a:pt x="0" y="0"/>
                </a:moveTo>
                <a:lnTo>
                  <a:pt x="9023583" y="0"/>
                </a:lnTo>
                <a:lnTo>
                  <a:pt x="9023583" y="6316509"/>
                </a:lnTo>
                <a:lnTo>
                  <a:pt x="0" y="63165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2722593"/>
            <a:ext cx="9023583" cy="6316508"/>
          </a:xfrm>
          <a:custGeom>
            <a:avLst/>
            <a:gdLst/>
            <a:ahLst/>
            <a:cxnLst/>
            <a:rect r="r" b="b" t="t" l="l"/>
            <a:pathLst>
              <a:path h="6316508" w="9023583">
                <a:moveTo>
                  <a:pt x="0" y="0"/>
                </a:moveTo>
                <a:lnTo>
                  <a:pt x="9023583" y="0"/>
                </a:lnTo>
                <a:lnTo>
                  <a:pt x="9023583" y="6316509"/>
                </a:lnTo>
                <a:lnTo>
                  <a:pt x="0" y="63165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310818" y="471995"/>
            <a:ext cx="9666363" cy="143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RESULTADOS GERAIS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916419" y="705167"/>
            <a:ext cx="24693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3428BA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42546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793270" y="1980436"/>
            <a:ext cx="121078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4268488" y="-276452"/>
            <a:ext cx="5077990" cy="507799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20417" y="2722593"/>
            <a:ext cx="9023583" cy="6316508"/>
          </a:xfrm>
          <a:custGeom>
            <a:avLst/>
            <a:gdLst/>
            <a:ahLst/>
            <a:cxnLst/>
            <a:rect r="r" b="b" t="t" l="l"/>
            <a:pathLst>
              <a:path h="6316508" w="9023583">
                <a:moveTo>
                  <a:pt x="0" y="0"/>
                </a:moveTo>
                <a:lnTo>
                  <a:pt x="9023583" y="0"/>
                </a:lnTo>
                <a:lnTo>
                  <a:pt x="9023583" y="6316509"/>
                </a:lnTo>
                <a:lnTo>
                  <a:pt x="0" y="63165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2722593"/>
            <a:ext cx="9023583" cy="6316508"/>
          </a:xfrm>
          <a:custGeom>
            <a:avLst/>
            <a:gdLst/>
            <a:ahLst/>
            <a:cxnLst/>
            <a:rect r="r" b="b" t="t" l="l"/>
            <a:pathLst>
              <a:path h="6316508" w="9023583">
                <a:moveTo>
                  <a:pt x="0" y="0"/>
                </a:moveTo>
                <a:lnTo>
                  <a:pt x="9023583" y="0"/>
                </a:lnTo>
                <a:lnTo>
                  <a:pt x="9023583" y="6316509"/>
                </a:lnTo>
                <a:lnTo>
                  <a:pt x="0" y="63165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310818" y="471995"/>
            <a:ext cx="9666363" cy="143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RESULTADOS GERAIS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916419" y="705167"/>
            <a:ext cx="24693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3428BA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DAGmHhKht4k</dc:identifier>
  <dcterms:modified xsi:type="dcterms:W3CDTF">2011-08-01T06:04:30Z</dcterms:modified>
  <cp:revision>1</cp:revision>
  <dc:title>Blue Purple Modern Animated Computer Science Presentation</dc:title>
</cp:coreProperties>
</file>